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9" r:id="rId4"/>
    <p:sldId id="271" r:id="rId5"/>
    <p:sldId id="281" r:id="rId6"/>
    <p:sldId id="285" r:id="rId7"/>
    <p:sldId id="275" r:id="rId8"/>
    <p:sldId id="289" r:id="rId9"/>
    <p:sldId id="286" r:id="rId10"/>
    <p:sldId id="287" r:id="rId11"/>
    <p:sldId id="290" r:id="rId12"/>
    <p:sldId id="270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D585D-1AC9-40AB-A805-524190E81AF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FCDC784-4F89-4DF5-AD03-A8F9559A3BB3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rgbClr val="002060"/>
              </a:solidFill>
            </a:rPr>
            <a:t>ФГОС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B0A1403-93EC-41C3-8C1D-95B023EAD768}" type="parTrans" cxnId="{790BFCF5-4078-4899-AC41-9A7FA0D7EA7F}">
      <dgm:prSet/>
      <dgm:spPr/>
      <dgm:t>
        <a:bodyPr/>
        <a:lstStyle/>
        <a:p>
          <a:endParaRPr lang="ru-RU"/>
        </a:p>
      </dgm:t>
    </dgm:pt>
    <dgm:pt modelId="{8157295F-7B6F-44B6-A105-5183463A859A}" type="sibTrans" cxnId="{790BFCF5-4078-4899-AC41-9A7FA0D7EA7F}">
      <dgm:prSet/>
      <dgm:spPr/>
      <dgm:t>
        <a:bodyPr/>
        <a:lstStyle/>
        <a:p>
          <a:endParaRPr lang="ru-RU"/>
        </a:p>
      </dgm:t>
    </dgm:pt>
    <dgm:pt modelId="{93EEFEB9-698B-4467-A765-359BEB55085D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rgbClr val="002060"/>
              </a:solidFill>
            </a:rPr>
            <a:t>Рабочая программа по предмету на основании конструктора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8BC4E79-604C-406E-9F96-B33C108DB824}" type="parTrans" cxnId="{19A3048C-853E-4462-A26E-73221EC41BC9}">
      <dgm:prSet/>
      <dgm:spPr/>
      <dgm:t>
        <a:bodyPr/>
        <a:lstStyle/>
        <a:p>
          <a:endParaRPr lang="ru-RU"/>
        </a:p>
      </dgm:t>
    </dgm:pt>
    <dgm:pt modelId="{BF8A4619-0445-4F1D-ACDF-642F1BA9C552}" type="sibTrans" cxnId="{19A3048C-853E-4462-A26E-73221EC41BC9}">
      <dgm:prSet/>
      <dgm:spPr/>
      <dgm:t>
        <a:bodyPr/>
        <a:lstStyle/>
        <a:p>
          <a:endParaRPr lang="ru-RU"/>
        </a:p>
      </dgm:t>
    </dgm:pt>
    <dgm:pt modelId="{35351C16-3262-4F62-91EB-22FBA9936AE3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rgbClr val="002060"/>
              </a:solidFill>
            </a:rPr>
            <a:t>Работа с учебником(</a:t>
          </a:r>
          <a:r>
            <a:rPr lang="ru-RU" sz="1600" b="1" dirty="0" err="1">
              <a:solidFill>
                <a:srgbClr val="002060"/>
              </a:solidFill>
            </a:rPr>
            <a:t>ами</a:t>
          </a:r>
          <a:r>
            <a:rPr lang="ru-RU" sz="1600" b="1" dirty="0">
              <a:solidFill>
                <a:srgbClr val="002060"/>
              </a:solidFill>
            </a:rPr>
            <a:t>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rgbClr val="002060"/>
              </a:solidFill>
            </a:rPr>
            <a:t> из действующего федерального перечня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4B8C4F2F-D662-4FAE-813D-5E84DC6B80D2}" type="parTrans" cxnId="{53740FA8-F251-4286-8B71-2B74EE048700}">
      <dgm:prSet/>
      <dgm:spPr/>
      <dgm:t>
        <a:bodyPr/>
        <a:lstStyle/>
        <a:p>
          <a:endParaRPr lang="ru-RU"/>
        </a:p>
      </dgm:t>
    </dgm:pt>
    <dgm:pt modelId="{EEC010B1-76A5-4D2E-960E-7741A18DBE38}" type="sibTrans" cxnId="{53740FA8-F251-4286-8B71-2B74EE048700}">
      <dgm:prSet/>
      <dgm:spPr/>
      <dgm:t>
        <a:bodyPr/>
        <a:lstStyle/>
        <a:p>
          <a:endParaRPr lang="ru-RU"/>
        </a:p>
      </dgm:t>
    </dgm:pt>
    <dgm:pt modelId="{C683E11B-02C5-4E07-A883-133E200331BC}" type="pres">
      <dgm:prSet presAssocID="{895D585D-1AC9-40AB-A805-524190E81AF6}" presName="Name0" presStyleCnt="0">
        <dgm:presLayoutVars>
          <dgm:dir/>
          <dgm:animLvl val="lvl"/>
          <dgm:resizeHandles val="exact"/>
        </dgm:presLayoutVars>
      </dgm:prSet>
      <dgm:spPr/>
    </dgm:pt>
    <dgm:pt modelId="{8B2AEA95-69D8-4AA9-B347-A5FD5BE2D50F}" type="pres">
      <dgm:prSet presAssocID="{6FCDC784-4F89-4DF5-AD03-A8F9559A3BB3}" presName="parTxOnly" presStyleLbl="node1" presStyleIdx="0" presStyleCnt="3" custScaleX="71835" custLinFactNeighborX="36590" custLinFactNeighborY="-9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FC200-C696-4B21-9921-D5B26C2CECD0}" type="pres">
      <dgm:prSet presAssocID="{8157295F-7B6F-44B6-A105-5183463A859A}" presName="parTxOnlySpace" presStyleCnt="0"/>
      <dgm:spPr/>
    </dgm:pt>
    <dgm:pt modelId="{BC854E76-FE04-4278-9C3D-7D9CCC61EB3C}" type="pres">
      <dgm:prSet presAssocID="{93EEFEB9-698B-4467-A765-359BEB55085D}" presName="parTxOnly" presStyleLbl="node1" presStyleIdx="1" presStyleCnt="3" custScaleX="86790" custLinFactNeighborX="5099" custLinFactNeighborY="-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E7CE4-7684-4550-A6B8-C1D561A89620}" type="pres">
      <dgm:prSet presAssocID="{BF8A4619-0445-4F1D-ACDF-642F1BA9C552}" presName="parTxOnlySpace" presStyleCnt="0"/>
      <dgm:spPr/>
    </dgm:pt>
    <dgm:pt modelId="{9AA86D35-53A9-4FD9-82FA-E06A7696EFE9}" type="pres">
      <dgm:prSet presAssocID="{35351C16-3262-4F62-91EB-22FBA9936AE3}" presName="parTxOnly" presStyleLbl="node1" presStyleIdx="2" presStyleCnt="3" custLinFactNeighborX="-1532" custLinFactNeighborY="11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16F5D-E9CC-4C3E-B1C8-6498C9442AD8}" type="presOf" srcId="{6FCDC784-4F89-4DF5-AD03-A8F9559A3BB3}" destId="{8B2AEA95-69D8-4AA9-B347-A5FD5BE2D50F}" srcOrd="0" destOrd="0" presId="urn:microsoft.com/office/officeart/2005/8/layout/chevron1"/>
    <dgm:cxn modelId="{A7039ABA-E6A2-4766-842A-769864CF04CB}" type="presOf" srcId="{35351C16-3262-4F62-91EB-22FBA9936AE3}" destId="{9AA86D35-53A9-4FD9-82FA-E06A7696EFE9}" srcOrd="0" destOrd="0" presId="urn:microsoft.com/office/officeart/2005/8/layout/chevron1"/>
    <dgm:cxn modelId="{19A3048C-853E-4462-A26E-73221EC41BC9}" srcId="{895D585D-1AC9-40AB-A805-524190E81AF6}" destId="{93EEFEB9-698B-4467-A765-359BEB55085D}" srcOrd="1" destOrd="0" parTransId="{A8BC4E79-604C-406E-9F96-B33C108DB824}" sibTransId="{BF8A4619-0445-4F1D-ACDF-642F1BA9C552}"/>
    <dgm:cxn modelId="{790BFCF5-4078-4899-AC41-9A7FA0D7EA7F}" srcId="{895D585D-1AC9-40AB-A805-524190E81AF6}" destId="{6FCDC784-4F89-4DF5-AD03-A8F9559A3BB3}" srcOrd="0" destOrd="0" parTransId="{AB0A1403-93EC-41C3-8C1D-95B023EAD768}" sibTransId="{8157295F-7B6F-44B6-A105-5183463A859A}"/>
    <dgm:cxn modelId="{53740FA8-F251-4286-8B71-2B74EE048700}" srcId="{895D585D-1AC9-40AB-A805-524190E81AF6}" destId="{35351C16-3262-4F62-91EB-22FBA9936AE3}" srcOrd="2" destOrd="0" parTransId="{4B8C4F2F-D662-4FAE-813D-5E84DC6B80D2}" sibTransId="{EEC010B1-76A5-4D2E-960E-7741A18DBE38}"/>
    <dgm:cxn modelId="{2C3C84EE-1945-4547-818C-AFAA16B01505}" type="presOf" srcId="{93EEFEB9-698B-4467-A765-359BEB55085D}" destId="{BC854E76-FE04-4278-9C3D-7D9CCC61EB3C}" srcOrd="0" destOrd="0" presId="urn:microsoft.com/office/officeart/2005/8/layout/chevron1"/>
    <dgm:cxn modelId="{02F6D9F0-D711-4AB9-B6C6-05170D710D7D}" type="presOf" srcId="{895D585D-1AC9-40AB-A805-524190E81AF6}" destId="{C683E11B-02C5-4E07-A883-133E200331BC}" srcOrd="0" destOrd="0" presId="urn:microsoft.com/office/officeart/2005/8/layout/chevron1"/>
    <dgm:cxn modelId="{7946EEE3-4DFE-4A50-B922-C448E1BA328B}" type="presParOf" srcId="{C683E11B-02C5-4E07-A883-133E200331BC}" destId="{8B2AEA95-69D8-4AA9-B347-A5FD5BE2D50F}" srcOrd="0" destOrd="0" presId="urn:microsoft.com/office/officeart/2005/8/layout/chevron1"/>
    <dgm:cxn modelId="{6F1C9449-54ED-4140-9045-8EBA06CB865B}" type="presParOf" srcId="{C683E11B-02C5-4E07-A883-133E200331BC}" destId="{A01FC200-C696-4B21-9921-D5B26C2CECD0}" srcOrd="1" destOrd="0" presId="urn:microsoft.com/office/officeart/2005/8/layout/chevron1"/>
    <dgm:cxn modelId="{E9325E92-6494-446A-AC47-A12579C5A2D9}" type="presParOf" srcId="{C683E11B-02C5-4E07-A883-133E200331BC}" destId="{BC854E76-FE04-4278-9C3D-7D9CCC61EB3C}" srcOrd="2" destOrd="0" presId="urn:microsoft.com/office/officeart/2005/8/layout/chevron1"/>
    <dgm:cxn modelId="{6AFEF793-8E59-4C57-BCC8-589ECC8D9A01}" type="presParOf" srcId="{C683E11B-02C5-4E07-A883-133E200331BC}" destId="{6E3E7CE4-7684-4550-A6B8-C1D561A89620}" srcOrd="3" destOrd="0" presId="urn:microsoft.com/office/officeart/2005/8/layout/chevron1"/>
    <dgm:cxn modelId="{9555161A-D233-4C77-84FC-BD94C24FC3CB}" type="presParOf" srcId="{C683E11B-02C5-4E07-A883-133E200331BC}" destId="{9AA86D35-53A9-4FD9-82FA-E06A7696EFE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EA95-69D8-4AA9-B347-A5FD5BE2D50F}">
      <dsp:nvSpPr>
        <dsp:cNvPr id="0" name=""/>
        <dsp:cNvSpPr/>
      </dsp:nvSpPr>
      <dsp:spPr>
        <a:xfrm>
          <a:off x="135948" y="0"/>
          <a:ext cx="2643832" cy="127772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rgbClr val="002060"/>
              </a:solidFill>
            </a:rPr>
            <a:t>ФГОС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74811" y="0"/>
        <a:ext cx="1366107" cy="1277725"/>
      </dsp:txXfrm>
    </dsp:sp>
    <dsp:sp modelId="{BC854E76-FE04-4278-9C3D-7D9CCC61EB3C}">
      <dsp:nvSpPr>
        <dsp:cNvPr id="0" name=""/>
        <dsp:cNvSpPr/>
      </dsp:nvSpPr>
      <dsp:spPr>
        <a:xfrm>
          <a:off x="2295838" y="0"/>
          <a:ext cx="3194240" cy="127772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</a:rPr>
            <a:t>Рабочая программа по предмету на основании конструктора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934701" y="0"/>
        <a:ext cx="1916515" cy="1277725"/>
      </dsp:txXfrm>
    </dsp:sp>
    <dsp:sp modelId="{9AA86D35-53A9-4FD9-82FA-E06A7696EFE9}">
      <dsp:nvSpPr>
        <dsp:cNvPr id="0" name=""/>
        <dsp:cNvSpPr/>
      </dsp:nvSpPr>
      <dsp:spPr>
        <a:xfrm>
          <a:off x="5097630" y="0"/>
          <a:ext cx="3680424" cy="127772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</a:rPr>
            <a:t>Работа с учебником(</a:t>
          </a:r>
          <a:r>
            <a:rPr lang="ru-RU" sz="1600" b="1" kern="1200" dirty="0" err="1">
              <a:solidFill>
                <a:srgbClr val="002060"/>
              </a:solidFill>
            </a:rPr>
            <a:t>ами</a:t>
          </a:r>
          <a:r>
            <a:rPr lang="ru-RU" sz="1600" b="1" kern="1200" dirty="0">
              <a:solidFill>
                <a:srgbClr val="002060"/>
              </a:solidFill>
            </a:rPr>
            <a:t>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</a:rPr>
            <a:t> из действующего федерального перечня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736493" y="0"/>
        <a:ext cx="2402699" cy="127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426B-2425-423C-8D6F-EFF986E0115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5F61-9B40-47D9-857C-40E44AEE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PKON@RUOB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O8YmtcFEOY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c.edsoo.ru/?query=&amp;klass=&amp;subject=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2420888"/>
            <a:ext cx="8375987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О РЕАЛИЗАЦИИ ПРОГРАММ НАЧАЛЬНОГО ОБЩЕГО </a:t>
            </a:r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И ОСНОВНОГО ОБЩЕГО</a:t>
            </a:r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ОБРАЗОВАНИЯ </a:t>
            </a:r>
            <a:b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В СООТВЕТСТВИИ С ТРЕБОВАНИЯМИ ОБНОВЛЕННЫХ ФГОС В 2022 ГОДУ</a:t>
            </a:r>
            <a:b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(</a:t>
            </a:r>
            <a:r>
              <a:rPr lang="ru-RU" sz="28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часть 3: дополняющая</a:t>
            </a:r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) 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105400"/>
            <a:ext cx="640080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Гераськина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Марина Петровна,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начальник управления общего образования и воспитания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Министерства образования Кузбасса </a:t>
            </a:r>
          </a:p>
        </p:txBody>
      </p:sp>
      <p:pic>
        <p:nvPicPr>
          <p:cNvPr id="5" name="Picture 2" descr="G:\УПРАВЛЕНИЕ общего образования\Киселева\Лого МОК куZбасс (1).png">
            <a:extLst>
              <a:ext uri="{FF2B5EF4-FFF2-40B4-BE49-F238E27FC236}">
                <a16:creationId xmlns="" xmlns:a16="http://schemas.microsoft.com/office/drawing/2014/main" id="{A4CC5189-D367-47FE-81B5-7E4E1182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188640"/>
            <a:ext cx="2064651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9" y="116632"/>
            <a:ext cx="7211144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Просветительские мероприятия </a:t>
            </a:r>
          </a:p>
        </p:txBody>
      </p:sp>
      <p:pic>
        <p:nvPicPr>
          <p:cNvPr id="5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F7C049-D2DD-41BC-BDFF-D3569794A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10895" r="12201" b="5200"/>
          <a:stretch/>
        </p:blipFill>
        <p:spPr>
          <a:xfrm>
            <a:off x="3002668" y="1484784"/>
            <a:ext cx="6118084" cy="37801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21272" r="48828" b="25934"/>
          <a:stretch/>
        </p:blipFill>
        <p:spPr bwMode="auto">
          <a:xfrm>
            <a:off x="107504" y="1340768"/>
            <a:ext cx="28951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80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11144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Международная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Олимпиада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 финансовой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безопасности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уровень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олимпиад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школьников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2021/22 учебный год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(приказ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Минобрнауки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РФ от 31.08.2021 № 804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2709"/>
              </p:ext>
            </p:extLst>
          </p:nvPr>
        </p:nvGraphicFramePr>
        <p:xfrm>
          <a:off x="683568" y="2492896"/>
          <a:ext cx="7344816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726"/>
                <a:gridCol w="2457105"/>
                <a:gridCol w="2705985"/>
              </a:tblGrid>
              <a:tr h="828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Сибирский федеральный университет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Новосибирский государственный университет экономики и управления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Направления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Обществознание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и право, математика, информатика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экономика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Сроки регистрации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До 16 мая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До 12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мая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Дата проведения дистанционно отборочного тура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18 мая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16 мая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Подведение итогов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15.06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До 10.06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63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305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КОНТАКТЫ </a:t>
            </a: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ВАТСАП 8-905-075-18-45</a:t>
            </a: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ЭЛЕКТРОННАЯ ПОЧТА </a:t>
            </a:r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MPKON@RUOBR.RU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РАБОЧИЙ ТЕЛЕФОН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8(384-2) 36-37-29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15" y="0"/>
            <a:ext cx="1342829" cy="9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9776"/>
            <a:ext cx="680841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Примерные рабочие программы основного общего образования</a:t>
            </a:r>
            <a:br>
              <a:rPr lang="ru-RU" sz="3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39C1051-F438-4FA6-8D49-F8B2819E8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37810"/>
              </p:ext>
            </p:extLst>
          </p:nvPr>
        </p:nvGraphicFramePr>
        <p:xfrm>
          <a:off x="251520" y="1412776"/>
          <a:ext cx="7672076" cy="3613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Точечный рисунок" r:id="rId4" imgW="11422440" imgH="4762440" progId="Paint.Picture">
                  <p:embed/>
                </p:oleObj>
              </mc:Choice>
              <mc:Fallback>
                <p:oleObj name="Точечный рисунок" r:id="rId4" imgW="11422440" imgH="4762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412776"/>
                        <a:ext cx="7672076" cy="3613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96DCDCF-D00B-4032-BA1E-8D21C9ED1E10}"/>
              </a:ext>
            </a:extLst>
          </p:cNvPr>
          <p:cNvSpPr txBox="1">
            <a:spLocks/>
          </p:cNvSpPr>
          <p:nvPr/>
        </p:nvSpPr>
        <p:spPr>
          <a:xfrm>
            <a:off x="601175" y="5157192"/>
            <a:ext cx="4258858" cy="151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абочие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предметам: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химия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физика, биология, математика,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(углубленный уровень);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ОДНКНР;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вторым иностранным языкам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G:\УПРАВЛЕНИЕ общего образования\Киселева\Лого МОК куZбасс (1).png">
            <a:extLst>
              <a:ext uri="{FF2B5EF4-FFF2-40B4-BE49-F238E27FC236}">
                <a16:creationId xmlns="" xmlns:a16="http://schemas.microsoft.com/office/drawing/2014/main" id="{5FFC83D1-A865-454A-9F32-14158F25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97" y="100253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16116" y="5376862"/>
            <a:ext cx="3024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рассмотрены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 2022г.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ФУМО</a:t>
            </a:r>
          </a:p>
        </p:txBody>
      </p:sp>
    </p:spTree>
    <p:extLst>
      <p:ext uri="{BB962C8B-B14F-4D97-AF65-F5344CB8AC3E}">
        <p14:creationId xmlns:p14="http://schemas.microsoft.com/office/powerpoint/2010/main" val="77627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Видеоинструкция по работе </a:t>
            </a:r>
            <a:r>
              <a:rPr lang="ru-RU" sz="28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-RU" sz="28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8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 Конструктором рабочих программ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3B903DD-BD03-4776-A073-DFC74186D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r="33463" b="9401"/>
          <a:stretch/>
        </p:blipFill>
        <p:spPr>
          <a:xfrm>
            <a:off x="1403648" y="1639069"/>
            <a:ext cx="5626968" cy="4659982"/>
          </a:xfrm>
          <a:prstGeom prst="rect">
            <a:avLst/>
          </a:prstGeom>
        </p:spPr>
      </p:pic>
      <p:pic>
        <p:nvPicPr>
          <p:cNvPr id="9" name="Picture 2" descr="G:\УПРАВЛЕНИЕ общего образования\Киселева\Лого МОК куZбасс (1).png">
            <a:extLst>
              <a:ext uri="{FF2B5EF4-FFF2-40B4-BE49-F238E27FC236}">
                <a16:creationId xmlns="" xmlns:a16="http://schemas.microsoft.com/office/drawing/2014/main" id="{D7220EBB-8184-4811-BF39-556B01A82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2723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9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69" y="691754"/>
            <a:ext cx="7315744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0352" y="324746"/>
            <a:ext cx="7315744" cy="590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оценки </a:t>
            </a: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752F49F0-088B-4367-B6A0-67495266B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64375"/>
              </p:ext>
            </p:extLst>
          </p:nvPr>
        </p:nvGraphicFramePr>
        <p:xfrm>
          <a:off x="444038" y="1554292"/>
          <a:ext cx="7492299" cy="251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322">
                  <a:extLst>
                    <a:ext uri="{9D8B030D-6E8A-4147-A177-3AD203B41FA5}">
                      <a16:colId xmlns="" xmlns:a16="http://schemas.microsoft.com/office/drawing/2014/main" val="1419759058"/>
                    </a:ext>
                  </a:extLst>
                </a:gridCol>
                <a:gridCol w="2566545">
                  <a:extLst>
                    <a:ext uri="{9D8B030D-6E8A-4147-A177-3AD203B41FA5}">
                      <a16:colId xmlns="" xmlns:a16="http://schemas.microsoft.com/office/drawing/2014/main" val="3232757438"/>
                    </a:ext>
                  </a:extLst>
                </a:gridCol>
                <a:gridCol w="2465432">
                  <a:extLst>
                    <a:ext uri="{9D8B030D-6E8A-4147-A177-3AD203B41FA5}">
                      <a16:colId xmlns="" xmlns:a16="http://schemas.microsoft.com/office/drawing/2014/main" val="3706258624"/>
                    </a:ext>
                  </a:extLst>
                </a:gridCol>
              </a:tblGrid>
              <a:tr h="448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Примерная рабочая программа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Конструктор рабочей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2660960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r>
                        <a:rPr lang="ru-RU" dirty="0" smtClean="0"/>
                        <a:t>УУД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каждому</a:t>
                      </a:r>
                      <a:r>
                        <a:rPr lang="ru-RU" baseline="0" dirty="0" smtClean="0"/>
                        <a:t> классу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5017">
                <a:tc>
                  <a:txBody>
                    <a:bodyPr/>
                    <a:lstStyle/>
                    <a:p>
                      <a:r>
                        <a:rPr lang="ru-RU" dirty="0"/>
                        <a:t>Личностные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по каждому классу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809114"/>
                  </a:ext>
                </a:extLst>
              </a:tr>
              <a:tr h="475017">
                <a:tc>
                  <a:txBody>
                    <a:bodyPr/>
                    <a:lstStyle/>
                    <a:p>
                      <a:r>
                        <a:rPr lang="ru-RU" dirty="0"/>
                        <a:t>Метапредметные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по каждому классу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8106427"/>
                  </a:ext>
                </a:extLst>
              </a:tr>
              <a:tr h="475017">
                <a:tc>
                  <a:txBody>
                    <a:bodyPr/>
                    <a:lstStyle/>
                    <a:p>
                      <a:r>
                        <a:rPr lang="ru-RU" dirty="0"/>
                        <a:t>Предметные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 каждому классу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по каждому классу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18484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7BF5A5B5-AE01-4CC8-895A-0F24D38B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185"/>
            <a:ext cx="9144000" cy="342371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="" xmlns:a16="http://schemas.microsoft.com/office/drawing/2014/main" id="{B7C80EC9-A93F-4AAC-80A7-3A79A062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4102100"/>
            <a:ext cx="3238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DC07671-9289-4755-81C5-ABF67115F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73" t="17434" r="27529" b="44235"/>
          <a:stretch/>
        </p:blipFill>
        <p:spPr>
          <a:xfrm>
            <a:off x="833739" y="4077072"/>
            <a:ext cx="6912769" cy="2592288"/>
          </a:xfrm>
          <a:prstGeom prst="rect">
            <a:avLst/>
          </a:prstGeom>
        </p:spPr>
      </p:pic>
      <p:pic>
        <p:nvPicPr>
          <p:cNvPr id="17" name="Picture 2" descr="G:\УПРАВЛЕНИЕ общего образования\Киселева\Лого МОК куZбасс (1).png">
            <a:extLst>
              <a:ext uri="{FF2B5EF4-FFF2-40B4-BE49-F238E27FC236}">
                <a16:creationId xmlns="" xmlns:a16="http://schemas.microsoft.com/office/drawing/2014/main" id="{9F71F2B3-F292-4E5F-AEC5-FB185206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51" y="265800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0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02023DB-5316-4697-8655-D879FF023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9" t="8001" r="10300" b="5201"/>
          <a:stretch/>
        </p:blipFill>
        <p:spPr>
          <a:xfrm>
            <a:off x="2195736" y="2564904"/>
            <a:ext cx="6840760" cy="41177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1A0266D-C116-40C8-91E5-5904FB419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2" t="16401" r="9838" b="36000"/>
          <a:stretch/>
        </p:blipFill>
        <p:spPr>
          <a:xfrm>
            <a:off x="107504" y="75840"/>
            <a:ext cx="7488832" cy="2448272"/>
          </a:xfrm>
          <a:prstGeom prst="rect">
            <a:avLst/>
          </a:prstGeom>
        </p:spPr>
      </p:pic>
      <p:pic>
        <p:nvPicPr>
          <p:cNvPr id="18" name="Picture 2" descr="G:\УПРАВЛЕНИЕ общего образования\Киселева\Лого МОК куZбасс (1).png">
            <a:extLst>
              <a:ext uri="{FF2B5EF4-FFF2-40B4-BE49-F238E27FC236}">
                <a16:creationId xmlns="" xmlns:a16="http://schemas.microsoft.com/office/drawing/2014/main" id="{B494BEA6-9984-472B-BCD2-C784BD7A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84" y="154651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8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627"/>
            <a:ext cx="680841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и учебник: </a:t>
            </a:r>
            <a:br>
              <a:rPr lang="ru-RU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первично?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36967871"/>
              </p:ext>
            </p:extLst>
          </p:nvPr>
        </p:nvGraphicFramePr>
        <p:xfrm>
          <a:off x="172796" y="1772816"/>
          <a:ext cx="8784975" cy="127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5748400"/>
            <a:ext cx="8251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1D1AE0F-356E-4601-A343-760601CFAA0E}"/>
              </a:ext>
            </a:extLst>
          </p:cNvPr>
          <p:cNvSpPr/>
          <p:nvPr/>
        </p:nvSpPr>
        <p:spPr>
          <a:xfrm>
            <a:off x="107505" y="3439440"/>
            <a:ext cx="88569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 – ЭТО ИНСТРУМЕНТ ДЛЯ РЕАЛИЗАЦИИ ПРИМЕРНОЙ РАБОЧЕЙ ПРОГРАММЫ ПО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(сентябрь 2022г. – мониторинг используемых в школах России учебников)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FD71DD8-DF14-49E6-95AF-8C214CA450C2}"/>
              </a:ext>
            </a:extLst>
          </p:cNvPr>
          <p:cNvSpPr/>
          <p:nvPr/>
        </p:nvSpPr>
        <p:spPr>
          <a:xfrm>
            <a:off x="233402" y="4919008"/>
            <a:ext cx="8452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РАЗРАБОТАННАЯ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ПО ПРЕДМЕТУ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ДЕМОНСТРАЦИИ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БЛЕСТЯЩИХ» РЕЗУЛЬТАТОВ УЧАЩИХСЯ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ДАННОМУ ПРЕДМЕТУ  </a:t>
            </a:r>
          </a:p>
        </p:txBody>
      </p:sp>
      <p:pic>
        <p:nvPicPr>
          <p:cNvPr id="18" name="Picture 2" descr="G:\УПРАВЛЕНИЕ общего образования\Киселева\Лого МОК куZбасс (1).png">
            <a:extLst>
              <a:ext uri="{FF2B5EF4-FFF2-40B4-BE49-F238E27FC236}">
                <a16:creationId xmlns="" xmlns:a16="http://schemas.microsoft.com/office/drawing/2014/main" id="{CC601BE1-DE67-4A84-B158-02E866BA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90" y="227515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2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69CEA6D-3C57-44DA-9EFD-B12EF5CF3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0" t="8399" r="30700" b="16570"/>
          <a:stretch/>
        </p:blipFill>
        <p:spPr>
          <a:xfrm>
            <a:off x="4724938" y="1105890"/>
            <a:ext cx="4402273" cy="49153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5F0F34B-E160-40A7-8406-D709EC020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25" t="7749" r="31889" b="6601"/>
          <a:stretch/>
        </p:blipFill>
        <p:spPr>
          <a:xfrm>
            <a:off x="143508" y="1105891"/>
            <a:ext cx="4140460" cy="5169675"/>
          </a:xfrm>
          <a:prstGeom prst="rect">
            <a:avLst/>
          </a:prstGeom>
        </p:spPr>
      </p:pic>
      <p:pic>
        <p:nvPicPr>
          <p:cNvPr id="17" name="Picture 2" descr="G:\УПРАВЛЕНИЕ общего образования\Киселева\Лого МОК куZбасс (1).png">
            <a:extLst>
              <a:ext uri="{FF2B5EF4-FFF2-40B4-BE49-F238E27FC236}">
                <a16:creationId xmlns="" xmlns:a16="http://schemas.microsoft.com/office/drawing/2014/main" id="{B10C7722-993E-4ECC-A8DD-97787379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95" y="186270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0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88832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ЧЕК-ЛИСТ ГОТОВНОСТИ ОБРАЗОВАТЕЛЬНОЙ ОРГАНИЗАЦИИ К ВВЕДЕНИЮ ОБНОВЛЕННЫХ ФГОС НОО И ФГОС ООО </a:t>
            </a:r>
            <a:b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(письмо МО Кузбасса от 13.01.2022 № 211/06)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34209"/>
              </p:ext>
            </p:extLst>
          </p:nvPr>
        </p:nvGraphicFramePr>
        <p:xfrm>
          <a:off x="251520" y="1628800"/>
          <a:ext cx="8568952" cy="482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/>
              </a:tblGrid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Определены сроки перехода на обновленные ФГОС НОО и ФГОС ООО по каждому классу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Создана и функционирует рабочая группа по переходу на обновленные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Участие в федеральной апробации примерных основных образовательных программ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737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Разработаны и утверждены основные образовательные программы начального общего и основного общего образования в соответствии с приказами Министерства просвещения Российской Федерации № 286 от 31 мая 2021 г. и № 287 от 31 мая 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262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Разработаны рабочие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программы по  учебным предметам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45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chemeClr val="bg1"/>
                          </a:solidFill>
                          <a:effectLst/>
                        </a:rPr>
                        <a:t>Разработан план  информационно-просветительской  работы с родителями (законными представителями) учащихся о переходе на обновленные ФГОС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737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Определен список учебников, учебных пособий, информационно-цифровых ресурсов, используемых в образовательном процессе в соответствии с обновленными ФГОС начального общего и основного общего образовани</a:t>
                      </a:r>
                      <a:r>
                        <a:rPr lang="ru-RU" sz="1400" spc="-30" dirty="0">
                          <a:solidFill>
                            <a:schemeClr val="bg1"/>
                          </a:solidFill>
                          <a:effectLst/>
                        </a:rPr>
                        <a:t>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491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Обеспечена доступность использования информационно-методических ресурсов для участников образовательной деятельности (компьютерная техника, интернет; методические материалы и периодика)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752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Организовано повышение квалификации всех учителей начальных классов, учителей-предметников, реализующих рабочие программы учебного плана начального, основного общего образования и других педагогических </a:t>
                      </a:r>
                      <a:r>
                        <a:rPr lang="ru-RU" sz="1400" spc="-30" dirty="0" smtClean="0">
                          <a:effectLst/>
                        </a:rPr>
                        <a:t>работников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  <a:tr h="4806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Проведена инвентаризация  материально-технических и иных условий реализации основной образовательной программы начального, основного общего образования в соответствии с требованиями обновленных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</a:tr>
            </a:tbl>
          </a:graphicData>
        </a:graphic>
      </p:graphicFrame>
      <p:pic>
        <p:nvPicPr>
          <p:cNvPr id="6" name="Picture 2" descr="G:\УПРАВЛЕНИЕ общего образования\Киселева\Лого МОК куZбасс (1).png">
            <a:extLst>
              <a:ext uri="{FF2B5EF4-FFF2-40B4-BE49-F238E27FC236}">
                <a16:creationId xmlns="" xmlns:a16="http://schemas.microsoft.com/office/drawing/2014/main" id="{B10C7722-993E-4ECC-A8DD-97787379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4055"/>
            <a:ext cx="1216952" cy="8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1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Верифицированный 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цифровой контент </a:t>
            </a:r>
          </a:p>
        </p:txBody>
      </p:sp>
      <p:pic>
        <p:nvPicPr>
          <p:cNvPr id="5" name="Picture 2" descr="G:\УПРАВЛЕНИЕ общего образования\Киселева\Лого МОК куZбас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53197" cy="9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УПРАВЛЕНИЕ общего образования\платфор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8" y="3356992"/>
            <a:ext cx="7794314" cy="32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УПРАВЛЕНИЕ общего образования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0535"/>
            <a:ext cx="7215869" cy="18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8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395</Words>
  <Application>Microsoft Office PowerPoint</Application>
  <PresentationFormat>Экран (4:3)</PresentationFormat>
  <Paragraphs>84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О РЕАЛИЗАЦИИ ПРОГРАММ НАЧАЛЬНОГО ОБЩЕГО  И ОСНОВНОГО ОБЩЕГО ОБРАЗОВАНИЯ  В СООТВЕТСТВИИ С ТРЕБОВАНИЯМИ ОБНОВЛЕННЫХ ФГОС В 2022 ГОДУ (часть 3: дополняющая) </vt:lpstr>
      <vt:lpstr> Примерные рабочие программы основного общего образования </vt:lpstr>
      <vt:lpstr> Видеоинструкция по работе  с Конструктором рабочих программ </vt:lpstr>
      <vt:lpstr>  </vt:lpstr>
      <vt:lpstr>Презентация PowerPoint</vt:lpstr>
      <vt:lpstr> Рабочая программа и учебник:  что первично?  </vt:lpstr>
      <vt:lpstr>Презентация PowerPoint</vt:lpstr>
      <vt:lpstr>ЧЕК-ЛИСТ ГОТОВНОСТИ ОБРАЗОВАТЕЛЬНОЙ ОРГАНИЗАЦИИ К ВВЕДЕНИЮ ОБНОВЛЕННЫХ ФГОС НОО И ФГОС ООО  (письмо МО Кузбасса от 13.01.2022 № 211/06)</vt:lpstr>
      <vt:lpstr>Верифицированный  цифровой контент </vt:lpstr>
      <vt:lpstr>Просветительские мероприятия </vt:lpstr>
      <vt:lpstr>  Международная Олимпиада  по финансовой безопасности 1 уровень олимпиад школьников  на 2021/22 учебный год (приказ Минобрнауки РФ от 31.08.2021 № 804)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Гераськина</dc:creator>
  <cp:lastModifiedBy>Гераськина</cp:lastModifiedBy>
  <cp:revision>85</cp:revision>
  <cp:lastPrinted>2022-03-03T03:21:59Z</cp:lastPrinted>
  <dcterms:created xsi:type="dcterms:W3CDTF">2022-02-14T02:56:54Z</dcterms:created>
  <dcterms:modified xsi:type="dcterms:W3CDTF">2022-04-21T05:49:12Z</dcterms:modified>
</cp:coreProperties>
</file>